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0" r:id="rId4"/>
    <p:sldId id="258" r:id="rId5"/>
    <p:sldId id="259" r:id="rId6"/>
    <p:sldId id="291" r:id="rId7"/>
    <p:sldId id="290" r:id="rId8"/>
    <p:sldId id="261" r:id="rId9"/>
    <p:sldId id="263" r:id="rId10"/>
    <p:sldId id="264" r:id="rId11"/>
    <p:sldId id="265" r:id="rId12"/>
    <p:sldId id="262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4" r:id="rId21"/>
    <p:sldId id="272" r:id="rId22"/>
    <p:sldId id="276" r:id="rId23"/>
    <p:sldId id="277" r:id="rId24"/>
    <p:sldId id="275" r:id="rId25"/>
    <p:sldId id="278" r:id="rId26"/>
    <p:sldId id="280" r:id="rId27"/>
    <p:sldId id="281" r:id="rId28"/>
    <p:sldId id="282" r:id="rId29"/>
    <p:sldId id="283" r:id="rId30"/>
    <p:sldId id="279" r:id="rId31"/>
    <p:sldId id="284" r:id="rId32"/>
    <p:sldId id="285" r:id="rId33"/>
    <p:sldId id="286" r:id="rId34"/>
    <p:sldId id="287" r:id="rId35"/>
    <p:sldId id="288" r:id="rId36"/>
    <p:sldId id="28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74AD61-D9BD-A1B5-121C-8C309623C594}" v="880" dt="2024-05-14T09:44:51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6"/>
  </p:normalViewPr>
  <p:slideViewPr>
    <p:cSldViewPr snapToGrid="0">
      <p:cViewPr varScale="1">
        <p:scale>
          <a:sx n="105" d="100"/>
          <a:sy n="105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124C84-2A4F-E144-8079-91E42A775CCB}" type="datetimeFigureOut">
              <a:rPr lang="en-US" smtClean="0"/>
              <a:t>5/11/25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2658F0-816A-E74F-9F88-80F5101BD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88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2658F0-816A-E74F-9F88-80F5101BD9A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1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3E7A3-588C-35C1-845D-6AFFD945D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7BB3DE-07E0-1259-6389-EA2427C29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087E3-F881-91A7-1992-3ADD70AD2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D9D6-17B5-FD44-849A-B6A8E011F040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4AEB2-9D87-5FF9-E1F9-ECF560196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81259-0438-DD64-1AF4-BBEDDFC4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1008-B69C-014C-B0F2-61917A383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12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9D77C-0F4A-4934-173A-E3CABDE8C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AA7AD-3E3F-2EA0-686D-A5DEA4602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96772-5F65-7B85-7C6E-137F8E0BC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D9D6-17B5-FD44-849A-B6A8E011F040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4531D-5052-292B-F2CF-7B50AD41A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9D86B-F87F-F762-C6F8-07CB37F6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1008-B69C-014C-B0F2-61917A383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9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755CD1-A727-C218-816A-444664CD98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C9EE45-9F5D-1698-8866-00190F249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8461C-4B7B-26EE-DF2B-B3179AF1B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D9D6-17B5-FD44-849A-B6A8E011F040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09578-20C3-1E6B-DBDF-F2EE6CEAA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90B6D-9427-0C0E-4BB8-CBD5E6AC1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1008-B69C-014C-B0F2-61917A383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80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174A-E06B-85B7-A4D4-716AFE1A8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6A06C-5E9E-7C08-EAB7-C2FF84979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91CDF-1A3C-7473-D72C-CFB9860C0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D9D6-17B5-FD44-849A-B6A8E011F040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E0205-409E-560C-F600-3B24948B8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E886AA-50E0-64C1-D9DF-9F8D2B434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1008-B69C-014C-B0F2-61917A383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69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7EBA-CE3A-956A-3909-71CD16E88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5B2B1-0586-E453-6EEC-8997B18F8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7972A-A1F9-13B4-068D-F9851EDD8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D9D6-17B5-FD44-849A-B6A8E011F040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52075-ACB9-22CB-CAF8-6EC7C03B3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562C3-6CDC-5ED5-0CB7-A98FD4D9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1008-B69C-014C-B0F2-61917A383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92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19615-7BAB-06B0-E535-7E479D0A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65D93-EAA6-A05C-8873-B843E6D16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68F6E-054C-561E-2824-8B40E7F2E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3DA2F-642E-5D03-2AA7-E3CB4DAAB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D9D6-17B5-FD44-849A-B6A8E011F040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4A9E2-1739-D764-D652-143AB8F5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5FE4BD-FF93-4942-5824-B3AB3198E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1008-B69C-014C-B0F2-61917A383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27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10077-2AB5-686B-499A-9FC131DE3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30A28-D86B-E966-99E1-5029F8A9A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0B698-EE9A-DC3A-A5E2-C9640011E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64655D-9AA5-F78E-65C0-469090BFE4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CD2A76-1C7A-B818-2B31-DC1C375E51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D6C49F-02C8-158C-A503-324E2FF96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D9D6-17B5-FD44-849A-B6A8E011F040}" type="datetimeFigureOut">
              <a:rPr lang="en-US" smtClean="0"/>
              <a:t>5/11/25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F4B392-FFCB-8848-F9AF-9C0A0F52B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DFEBE8-727D-AEA2-F96C-7D0881973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1008-B69C-014C-B0F2-61917A383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29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7E3AE-A1F0-1E36-5D8A-053C7D8B7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2429C-53BA-7F84-E55D-D3DF1B18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D9D6-17B5-FD44-849A-B6A8E011F040}" type="datetimeFigureOut">
              <a:rPr lang="en-US" smtClean="0"/>
              <a:t>5/11/25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A3410-BFA1-F29A-021F-49E50AF32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68848-C1B2-299A-8584-6C8ED980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1008-B69C-014C-B0F2-61917A383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65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CD5649-58C5-36BC-3CC8-16A11290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D9D6-17B5-FD44-849A-B6A8E011F040}" type="datetimeFigureOut">
              <a:rPr lang="en-US" smtClean="0"/>
              <a:t>5/11/25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CCE79F-B4E0-D825-53CA-F903CDB4C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0D98C-6693-E137-5CCC-C660671F3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1008-B69C-014C-B0F2-61917A383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36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7BA6-183A-0F7E-12C5-86D3E042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3E710-573C-85E0-B74F-DBD2F30AC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5A01B2-7186-423D-EECA-86F2BAF73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6AC62-081F-C993-3D0E-621FDE91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D9D6-17B5-FD44-849A-B6A8E011F040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2FF30-C8B3-A2E4-D3B6-B8E6E4F33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035A3-2BE7-C2DE-E1B4-326551D2A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1008-B69C-014C-B0F2-61917A383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76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F68A-A582-6186-DE4C-09409A95E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D95E14-ACF7-9D7C-FFB1-92F7D80D3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DD69C-CE1E-06D9-B9F8-E43E1EFC5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13256-A6BD-5E98-15E6-544501A28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D9D6-17B5-FD44-849A-B6A8E011F040}" type="datetimeFigureOut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363AE-F8A1-C5D0-2419-573A16646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5D739-9E97-EBD8-C83B-2975DA7E3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F1008-B69C-014C-B0F2-61917A383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3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BD5524-629D-B765-5A42-7A7798B6C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BFBFA-0B40-E80C-189F-4BD5DB318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A6EF6-9EE6-3ECA-00A4-BDD5217E3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5CD9D6-17B5-FD44-849A-B6A8E011F040}" type="datetimeFigureOut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AA972-0108-855B-CDD0-F6FE325E5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3B908-70C1-B060-AFDC-4E48BA487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7F1008-B69C-014C-B0F2-61917A383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43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14542-55C1-D5FE-5B64-11BAFF47C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2975"/>
            <a:ext cx="9144000" cy="1485900"/>
          </a:xfrm>
        </p:spPr>
        <p:txBody>
          <a:bodyPr/>
          <a:lstStyle/>
          <a:p>
            <a:r>
              <a:rPr lang="en-US" dirty="0"/>
              <a:t>Epidemic : SIR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426719-6BCF-24F9-E982-C93879BC6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14613"/>
            <a:ext cx="9144000" cy="2643187"/>
          </a:xfrm>
        </p:spPr>
        <p:txBody>
          <a:bodyPr/>
          <a:lstStyle/>
          <a:p>
            <a:r>
              <a:rPr lang="en-US" dirty="0"/>
              <a:t>Presented by –</a:t>
            </a:r>
          </a:p>
          <a:p>
            <a:r>
              <a:rPr lang="en-US" dirty="0"/>
              <a:t>MD SOHAIL ANSARI (SC23M008)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6539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E129-7B85-DBA5-4A1F-23748B57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REPRODUCTION NUMBER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4B32C-665E-372E-1C02-88EB6BD6B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dirty="0">
                <a:solidFill>
                  <a:srgbClr val="3C40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Reproduction Number :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 reproduction number is a fundamental concept in epidemiology that represents the average number of secondary infections produced by a single infectious individual in a completely susceptible population.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denoted by , </a:t>
            </a:r>
            <a:r>
              <a:rPr lang="en-IN" b="0" i="0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Inter"/>
              </a:rPr>
              <a:t>R = </a:t>
            </a:r>
            <a:r>
              <a:rPr lang="en-IN" b="0" i="0" u="none" strike="noStrike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STIXGeneral-Italic"/>
              </a:rPr>
              <a:t>𝛽</a:t>
            </a:r>
            <a:r>
              <a:rPr lang="en-IN" b="0" i="0" u="none" strike="noStrike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STIXGeneral-Regular"/>
              </a:rPr>
              <a:t>/</a:t>
            </a:r>
            <a:r>
              <a:rPr lang="en-IN" b="0" i="0" u="none" strike="noStrike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STIXGeneral-Italic"/>
              </a:rPr>
              <a:t>𝛾</a:t>
            </a:r>
            <a:br>
              <a:rPr lang="en-IN" dirty="0"/>
            </a:br>
            <a:endParaRPr lang="en-IN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IN" dirty="0"/>
              <a:t>If </a:t>
            </a:r>
            <a:r>
              <a:rPr lang="en-IN" u="sng" dirty="0"/>
              <a:t>𝑅 is less than 1</a:t>
            </a:r>
            <a:r>
              <a:rPr lang="en-IN" dirty="0"/>
              <a:t>: Each infected individual, on average, generates less than one new infection. In this scenario, the disease is likely to die out over time as the number of infected individuals decreases.</a:t>
            </a:r>
          </a:p>
          <a:p>
            <a:pPr marL="0" indent="0">
              <a:buNone/>
            </a:pPr>
            <a:br>
              <a:rPr lang="en-IN" dirty="0"/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689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EB221-6F2B-46BB-80F3-F30EAA574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738"/>
            <a:ext cx="10515600" cy="4848225"/>
          </a:xfrm>
        </p:spPr>
        <p:txBody>
          <a:bodyPr/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IN" u="sng" dirty="0">
                <a:latin typeface="Calibri" panose="020F0502020204030204" pitchFamily="34" charset="0"/>
                <a:cs typeface="Calibri" panose="020F0502020204030204" pitchFamily="34" charset="0"/>
              </a:rPr>
              <a:t>𝑅 equals 1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: Each infected individual, on average, generates exactly one new infection. In this scenario, the disease is said to be endemic, meaning it persists at a stable level within the population without causing large outbreaks or dying out completely.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dirty="0"/>
              <a:t>If </a:t>
            </a:r>
            <a:r>
              <a:rPr lang="en-IN" u="sng" dirty="0"/>
              <a:t>𝑅 is greater than 1</a:t>
            </a:r>
            <a:r>
              <a:rPr lang="en-IN" dirty="0"/>
              <a:t>: Each infected individual, on average, generates more than one new infection. In this scenario, the disease has the potential to cause outbreaks and spread rapidly within the population.</a:t>
            </a:r>
          </a:p>
        </p:txBody>
      </p:sp>
    </p:spTree>
    <p:extLst>
      <p:ext uri="{BB962C8B-B14F-4D97-AF65-F5344CB8AC3E}">
        <p14:creationId xmlns:p14="http://schemas.microsoft.com/office/powerpoint/2010/main" val="4179098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B086-AC09-F3B0-D10A-B0C9F391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7900"/>
          </a:xfrm>
        </p:spPr>
        <p:txBody>
          <a:bodyPr/>
          <a:lstStyle/>
          <a:p>
            <a:r>
              <a:rPr lang="en-IN" dirty="0"/>
              <a:t>Flowchart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44AB02-D3B3-BC16-855B-A9B2720D5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92401"/>
            <a:ext cx="9825037" cy="224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23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2EF9C-3117-780E-32D9-B48BB6D03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9B9CD0-C77C-59F4-0C9C-5F8FB6CDE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Function will take in initial state for infected population.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Transmission rate (beta) and recovery rate(gamma) as input.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 function returns the maximum percentage of infectious population.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 number of days to reach the maximum (inflection point),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 maximum percentage of population infected,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 number of days to reach 80% of the maximum percentage of population infected.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53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852CC-3DF2-2274-E7F3-6EC55CB11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EB3887-058A-F8D7-AEC3-9985D49EE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091556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30CB5F-92CD-FFD8-4C25-5A2923811E32}"/>
              </a:ext>
            </a:extLst>
          </p:cNvPr>
          <p:cNvSpPr txBox="1"/>
          <p:nvPr/>
        </p:nvSpPr>
        <p:spPr>
          <a:xfrm>
            <a:off x="5686425" y="1690688"/>
            <a:ext cx="56673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Total population in percentage that is 1 = 100%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Initial state of I default value 1% of 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Initial state of S , R and Total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After that we are initializing the empty sets of infected , days , susceptible , recovered , and confirmed cases and appending the values in it by using the The Kermack-McKendrick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41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2EC52-89F6-9718-A267-E64EE1CF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738"/>
          </a:xfrm>
        </p:spPr>
        <p:txBody>
          <a:bodyPr/>
          <a:lstStyle/>
          <a:p>
            <a:r>
              <a:rPr lang="en-US" dirty="0"/>
              <a:t>Modelling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751583-D966-3B08-0014-CEDBEFD9A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287" y="1314450"/>
            <a:ext cx="10269251" cy="486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9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A475-8831-C4F7-F8EF-FE42420F4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188"/>
          </a:xfrm>
        </p:spPr>
        <p:txBody>
          <a:bodyPr/>
          <a:lstStyle/>
          <a:p>
            <a:r>
              <a:rPr lang="en-US" dirty="0"/>
              <a:t>Modelling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CA001A-9FB9-2108-C62B-DBEC79EC4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357313"/>
            <a:ext cx="6934199" cy="4819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E9E4F-FADD-3D83-3BDD-78A03B221E5D}"/>
              </a:ext>
            </a:extLst>
          </p:cNvPr>
          <p:cNvSpPr txBox="1"/>
          <p:nvPr/>
        </p:nvSpPr>
        <p:spPr>
          <a:xfrm>
            <a:off x="7772400" y="2600325"/>
            <a:ext cx="4014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made this model for fixed beta value and gamma value that is fixed Transmission Rate and Recovery rate.</a:t>
            </a:r>
          </a:p>
        </p:txBody>
      </p:sp>
    </p:spTree>
    <p:extLst>
      <p:ext uri="{BB962C8B-B14F-4D97-AF65-F5344CB8AC3E}">
        <p14:creationId xmlns:p14="http://schemas.microsoft.com/office/powerpoint/2010/main" val="3125149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6A5E1-B632-078E-6DDC-00F9CBEB3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9338"/>
          </a:xfrm>
        </p:spPr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6EB11-1D8D-E8F9-0D01-70B5CF547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464"/>
            <a:ext cx="10515600" cy="47624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Now , we will made the model for different beta value and different gamma value.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84ADB-186A-60A9-699F-C928C622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3" y="2463801"/>
            <a:ext cx="8186737" cy="39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00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8B264-31ED-F6C2-A010-9E6EA6312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/>
          <a:lstStyle/>
          <a:p>
            <a:r>
              <a:rPr lang="en-US" dirty="0"/>
              <a:t>Modelling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390673-A0DD-3175-841C-462475B4E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14450"/>
            <a:ext cx="4427064" cy="4862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A41C18-4BEC-C42B-78A4-E280E5A5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139" y="1910671"/>
            <a:ext cx="6550499" cy="1223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073474-B13F-8785-958C-D445409A4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139" y="3978236"/>
            <a:ext cx="6550499" cy="3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30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A86C32-3071-625E-EF9B-45F12157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12634"/>
            <a:ext cx="6334125" cy="52309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B4482A-66BA-239E-12E2-E41FC9FA9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212635"/>
            <a:ext cx="5286375" cy="523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12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7642-8FF4-E3B4-FF15-C568C251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C336C-8FFF-1C71-688C-623327011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SIR MODEL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Dynamics of SIR model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Modelling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Dataset</a:t>
            </a:r>
          </a:p>
          <a:p>
            <a:pPr marL="514350" indent="-514350">
              <a:buFont typeface="+mj-lt"/>
              <a:buAutoNum type="arabicPeriod"/>
            </a:pPr>
            <a:r>
              <a:rPr lang="en-IN" dirty="0"/>
              <a:t>Running the Model using Dataset</a:t>
            </a:r>
          </a:p>
          <a:p>
            <a:pPr marL="514350" indent="-514350">
              <a:buFont typeface="+mj-lt"/>
              <a:buAutoNum type="arabicPeriod"/>
            </a:pPr>
            <a:endParaRPr lang="en-IN" dirty="0"/>
          </a:p>
          <a:p>
            <a:pPr marL="514350" indent="-514350">
              <a:buFont typeface="+mj-lt"/>
              <a:buAutoNum type="arabicPeriod"/>
            </a:pPr>
            <a:endParaRPr lang="en-IN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17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F14B11-E4AE-7A3C-1E08-44313C501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079"/>
            <a:ext cx="6472238" cy="48410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4B2F59-E8B0-CFA7-4B40-B95A71810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631080"/>
            <a:ext cx="5586413" cy="484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18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B8F7-B1EF-CCD9-B4D6-5DD6C71F0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5038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692EF-3A10-32C3-135A-2BFA007A1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0164"/>
            <a:ext cx="10515600" cy="4876799"/>
          </a:xfrm>
        </p:spPr>
        <p:txBody>
          <a:bodyPr/>
          <a:lstStyle/>
          <a:p>
            <a:r>
              <a:rPr lang="en-US" dirty="0"/>
              <a:t>For the analysis we are using Covid-19 dataset which is created from </a:t>
            </a:r>
            <a:r>
              <a:rPr lang="en-US" dirty="0" err="1"/>
              <a:t>worldmeter</a:t>
            </a:r>
            <a:r>
              <a:rPr lang="en-US" dirty="0"/>
              <a:t> website.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D1E77-AD78-B222-8999-3A11A2284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62" y="2178052"/>
            <a:ext cx="5062964" cy="399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67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368843-0DFB-62B7-16F0-C1BAFDB13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3" y="543385"/>
            <a:ext cx="10444437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97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288F71-8471-B90F-9451-CEF0505BB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714376"/>
            <a:ext cx="10858500" cy="528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49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6E6A8-4841-897F-BA34-88A8153D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9325"/>
          </a:xfrm>
        </p:spPr>
        <p:txBody>
          <a:bodyPr>
            <a:normAutofit fontScale="90000"/>
          </a:bodyPr>
          <a:lstStyle/>
          <a:p>
            <a:br>
              <a:rPr lang="en-IN" dirty="0"/>
            </a:br>
            <a:r>
              <a:rPr lang="en-IN" dirty="0"/>
              <a:t>Running the Model using Dataset</a:t>
            </a:r>
            <a:br>
              <a:rPr lang="en-IN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2E7510-8CC0-7DE6-EC44-5C3060788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06637"/>
            <a:ext cx="6034088" cy="4186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EDD7D8-DD92-9E15-5245-3AEB952F1ED7}"/>
              </a:ext>
            </a:extLst>
          </p:cNvPr>
          <p:cNvSpPr txBox="1"/>
          <p:nvPr/>
        </p:nvSpPr>
        <p:spPr>
          <a:xfrm>
            <a:off x="838200" y="1757362"/>
            <a:ext cx="171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INDIA</a:t>
            </a:r>
          </a:p>
        </p:txBody>
      </p:sp>
    </p:spTree>
    <p:extLst>
      <p:ext uri="{BB962C8B-B14F-4D97-AF65-F5344CB8AC3E}">
        <p14:creationId xmlns:p14="http://schemas.microsoft.com/office/powerpoint/2010/main" val="4258634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6AA174-A067-3015-03BD-7736C0BA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585789"/>
            <a:ext cx="6205538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0BB0E8-F2A4-7EC9-76FD-68CCB0C20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5" y="714377"/>
            <a:ext cx="5510213" cy="50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35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749EB2-FC2B-D4FC-C49A-15BBBCAD6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4" y="288179"/>
            <a:ext cx="9744074" cy="575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14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282492-983F-BBFC-A09F-5557C4482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357188"/>
            <a:ext cx="10158413" cy="61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73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F16213-8DD9-08E6-A6D9-D845FD07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0"/>
            <a:ext cx="5148263" cy="4343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1B581D-8E13-F262-9D98-10870A21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0013"/>
            <a:ext cx="5648324" cy="424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2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941262-E440-065E-961E-5F426DBB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626251"/>
            <a:ext cx="10629900" cy="560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76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81F1-A1CB-0B0B-878F-30BB252F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818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A14BE-A75E-AABD-AFD0-7A94CE558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313"/>
            <a:ext cx="10515600" cy="50172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An epidemic refers to the sudden and widespread occurrence of a contagious disease within a specific population, community, or region.</a:t>
            </a:r>
          </a:p>
          <a:p>
            <a:r>
              <a:rPr lang="en-IN" dirty="0"/>
              <a:t>It is characterized by a rapid increase in the number of individuals affected by the disease within a relatively short period.</a:t>
            </a:r>
          </a:p>
          <a:p>
            <a:r>
              <a:rPr lang="en-IN" dirty="0"/>
              <a:t>Epidemics can vary in scale and severity, ranging from localized outbreaks to global pandemics, depending on factors such as the virulence of the pathogen, population density, and transmission dynamics.</a:t>
            </a:r>
          </a:p>
          <a:p>
            <a:r>
              <a:rPr lang="en-IN" dirty="0"/>
              <a:t>The mathematical model that predict things such as what is the rate of spread of epidemic , how bas the epidemic will be so far.</a:t>
            </a:r>
          </a:p>
        </p:txBody>
      </p:sp>
    </p:spTree>
    <p:extLst>
      <p:ext uri="{BB962C8B-B14F-4D97-AF65-F5344CB8AC3E}">
        <p14:creationId xmlns:p14="http://schemas.microsoft.com/office/powerpoint/2010/main" val="2681783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217F8-F67F-F9A0-2E97-BF92E7CB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613"/>
          </a:xfrm>
        </p:spPr>
        <p:txBody>
          <a:bodyPr/>
          <a:lstStyle/>
          <a:p>
            <a:r>
              <a:rPr lang="en-IN" dirty="0"/>
              <a:t>Running the Model using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DC2D0-4AC4-43EC-7BA8-2258727A7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738"/>
            <a:ext cx="10515600" cy="4848225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USA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14595-3633-3F67-61A6-FEF56CA83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4924"/>
            <a:ext cx="5257800" cy="4192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8F3E54-3172-8F59-E540-3F70927AA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61" y="1889012"/>
            <a:ext cx="5257800" cy="43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13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7081DB-759C-67FA-1019-72E263443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842962"/>
            <a:ext cx="5691188" cy="46434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0C51C0-49B3-26B9-FA8B-1E33A4F61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985" y="842962"/>
            <a:ext cx="5691189" cy="46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10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D8F632-7B5D-6EFC-6353-969B6E4D2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300038"/>
            <a:ext cx="9572625" cy="60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87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409D8-FB68-B46F-1A89-0A19D8146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7900"/>
          </a:xfrm>
        </p:spPr>
        <p:txBody>
          <a:bodyPr/>
          <a:lstStyle/>
          <a:p>
            <a:r>
              <a:rPr lang="en-IN" dirty="0"/>
              <a:t>Running the Model using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10947-4200-B28E-44A6-F4235ECB1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026"/>
            <a:ext cx="10515600" cy="4833937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Brazil</a:t>
            </a:r>
          </a:p>
          <a:p>
            <a:pPr marL="0" indent="0">
              <a:buNone/>
            </a:pPr>
            <a:endParaRPr lang="en-US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97373-39A2-60D0-D1A5-C2861206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960457"/>
            <a:ext cx="5448300" cy="4216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E7046E-8F38-C392-3516-519DFAC61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1" y="1960457"/>
            <a:ext cx="5381624" cy="421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04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11A67F-40FE-9E93-B6E1-FD97D9B73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815686"/>
            <a:ext cx="5948363" cy="4770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9B7751-25E9-C640-2311-7BBA53CE3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538" y="815686"/>
            <a:ext cx="5986462" cy="477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31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915327-4C56-3901-015D-F82A78324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214314"/>
            <a:ext cx="10129838" cy="613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27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5384D-CC63-E30C-A0FA-98EA11DA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08" y="857251"/>
            <a:ext cx="4747280" cy="3098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5651F782-48FC-BDC8-C023-D87D0E635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1874" y="2108877"/>
            <a:ext cx="2654533" cy="26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6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4CD1D-2649-4BB9-DC1E-C85D9038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7915"/>
          </a:xfrm>
        </p:spPr>
        <p:txBody>
          <a:bodyPr/>
          <a:lstStyle/>
          <a:p>
            <a:r>
              <a:rPr lang="en-US" dirty="0"/>
              <a:t>SIR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8B6DD-BBB6-A407-3897-1E3793550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576"/>
            <a:ext cx="10515600" cy="46163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i="0" dirty="0">
                <a:effectLst/>
                <a:highlight>
                  <a:srgbClr val="FFFFFF"/>
                </a:highlight>
                <a:latin typeface="Calibri"/>
                <a:cs typeface="Calibri"/>
              </a:rPr>
              <a:t>SIR model is a simple mathematical model to understand outbreak of </a:t>
            </a:r>
            <a:r>
              <a:rPr lang="en-IN" dirty="0">
                <a:highlight>
                  <a:srgbClr val="FFFFFF"/>
                </a:highlight>
                <a:latin typeface="Calibri"/>
                <a:cs typeface="Calibri"/>
              </a:rPr>
              <a:t>infectable</a:t>
            </a:r>
            <a:r>
              <a:rPr lang="en-IN" i="0" dirty="0">
                <a:effectLst/>
                <a:highlight>
                  <a:srgbClr val="FFFFFF"/>
                </a:highlight>
                <a:latin typeface="Calibri"/>
                <a:cs typeface="Calibri"/>
              </a:rPr>
              <a:t> diseases.</a:t>
            </a:r>
            <a:r>
              <a:rPr lang="en-IN" dirty="0">
                <a:highlight>
                  <a:srgbClr val="FFFFFF"/>
                </a:highlight>
                <a:latin typeface="Calibri"/>
                <a:cs typeface="Calibri"/>
              </a:rPr>
              <a:t> </a:t>
            </a:r>
            <a:endParaRPr lang="en-IN" i="0" dirty="0">
              <a:effectLst/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dirty="0">
                <a:highlight>
                  <a:srgbClr val="FFFFFF"/>
                </a:highlight>
                <a:latin typeface="Calibri"/>
                <a:cs typeface="Calibri"/>
              </a:rPr>
              <a:t>We will take the entire population and divide into three categories:- </a:t>
            </a:r>
          </a:p>
          <a:p>
            <a:pPr marL="0" indent="0" algn="l">
              <a:buNone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AutoNum type="arabicPeriod"/>
            </a:pPr>
            <a:r>
              <a:rPr lang="en-IN" b="1" dirty="0">
                <a:latin typeface="Calibri"/>
                <a:cs typeface="Calibri"/>
              </a:rPr>
              <a:t>Susceptible (S(t))</a:t>
            </a:r>
            <a:r>
              <a:rPr lang="en-IN" dirty="0">
                <a:latin typeface="Calibri"/>
                <a:cs typeface="Calibri"/>
              </a:rPr>
              <a:t> :  Susceptible are all the people who can become ill from the infection. Simply means Normal or Healthy people . </a:t>
            </a:r>
          </a:p>
          <a:p>
            <a:pPr marL="0" indent="0">
              <a:buNone/>
            </a:pPr>
            <a:r>
              <a:rPr lang="en-IN" dirty="0">
                <a:latin typeface="Calibri"/>
                <a:cs typeface="Calibri"/>
              </a:rPr>
              <a:t>So, at the first everyone is capable of  get infected, so everybody is going to be susceptible  category.</a:t>
            </a:r>
          </a:p>
          <a:p>
            <a:pPr marL="0" indent="0">
              <a:buNone/>
            </a:pPr>
            <a:endParaRPr lang="en-IN" dirty="0">
              <a:latin typeface="Calibri"/>
              <a:cs typeface="Calibri"/>
            </a:endParaRPr>
          </a:p>
          <a:p>
            <a:pPr marL="0" indent="0" algn="l">
              <a:buNone/>
            </a:pPr>
            <a:endParaRPr lang="en-IN" dirty="0">
              <a:latin typeface="Calibri"/>
              <a:cs typeface="Calibri"/>
            </a:endParaRPr>
          </a:p>
          <a:p>
            <a:pPr marL="0" indent="0" algn="l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789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D46E-8625-E128-57F1-A3FE0E6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6539"/>
          </a:xfrm>
        </p:spPr>
        <p:txBody>
          <a:bodyPr/>
          <a:lstStyle/>
          <a:p>
            <a:r>
              <a:rPr lang="en-US" dirty="0"/>
              <a:t>SIR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F0916-6961-4708-26BD-7EAE457AA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5776"/>
            <a:ext cx="10697028" cy="51147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IN" b="1" dirty="0">
                <a:latin typeface="Calibri"/>
                <a:cs typeface="Calibri"/>
              </a:rPr>
              <a:t>2. Infected (I(t)) :</a:t>
            </a:r>
            <a:r>
              <a:rPr lang="en-IN" dirty="0">
                <a:latin typeface="Calibri"/>
                <a:cs typeface="Calibri"/>
              </a:rPr>
              <a:t> This group consists of individuals who are currently infected with the disease and are capable of transmitting it to susceptible individuals.</a:t>
            </a:r>
            <a:endParaRPr lang="en-US" dirty="0">
              <a:latin typeface="Aptos" panose="02110004020202020204"/>
              <a:cs typeface="Calibri"/>
            </a:endParaRPr>
          </a:p>
          <a:p>
            <a:pPr marL="0" indent="0">
              <a:buNone/>
            </a:pPr>
            <a:r>
              <a:rPr lang="en-IN" b="1" dirty="0">
                <a:latin typeface="Calibri"/>
                <a:cs typeface="Calibri"/>
              </a:rPr>
              <a:t>3. Recovered (R(t)):</a:t>
            </a:r>
            <a:r>
              <a:rPr lang="en-IN" dirty="0">
                <a:latin typeface="Calibri"/>
                <a:cs typeface="Calibri"/>
              </a:rPr>
              <a:t> This group includes individuals who have recovered from the disease and have developed immunity to it.  So they never go back the susceptible category and never get infected again</a:t>
            </a:r>
            <a:endParaRPr lang="en-IN" dirty="0"/>
          </a:p>
          <a:p>
            <a:pPr marL="0" indent="0">
              <a:buNone/>
            </a:pPr>
            <a:endParaRPr lang="en-IN" dirty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en-IN" dirty="0">
                <a:latin typeface="Calibri"/>
                <a:cs typeface="Calibri"/>
              </a:rPr>
              <a:t>In SIR model : we considered that the number of deaths rate is small compared to the number of recovered. </a:t>
            </a:r>
          </a:p>
          <a:p>
            <a:pPr marL="0" indent="0">
              <a:buNone/>
            </a:pPr>
            <a:r>
              <a:rPr lang="en-IN" dirty="0">
                <a:latin typeface="Calibri"/>
                <a:cs typeface="Calibri"/>
              </a:rPr>
              <a:t>So we are not taking any death rate and birth rate. 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1093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CCB14-3793-AB68-F5F1-039B57AE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of SIR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5A2EE-3210-EF6D-2258-CF3156ABD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latin typeface="Segoe UI"/>
                <a:cs typeface="Segoe UI"/>
              </a:rPr>
              <a:t>In this model each person either in susceptible category it means they can ill or in currently infected , in this case they can infect other too or they can recovered case. </a:t>
            </a:r>
            <a:endParaRPr lang="en-US" dirty="0">
              <a:latin typeface="Segoe UI"/>
              <a:cs typeface="Segoe UI"/>
            </a:endParaRPr>
          </a:p>
          <a:p>
            <a:r>
              <a:rPr lang="en-IN" dirty="0">
                <a:latin typeface="Segoe UI"/>
                <a:cs typeface="Segoe UI"/>
              </a:rPr>
              <a:t>And if they recovered then they neither get infected nor transmit it to anyone else.</a:t>
            </a:r>
            <a:endParaRPr lang="en-US" dirty="0">
              <a:latin typeface="Aptos" panose="02110004020202020204"/>
              <a:cs typeface="Segoe UI"/>
            </a:endParaRPr>
          </a:p>
          <a:p>
            <a:endParaRPr lang="en-IN" dirty="0">
              <a:latin typeface="Segoe UI"/>
              <a:cs typeface="Segoe UI"/>
            </a:endParaRPr>
          </a:p>
          <a:p>
            <a:r>
              <a:rPr lang="en-IN" dirty="0">
                <a:latin typeface="Segoe UI"/>
                <a:cs typeface="Segoe UI"/>
              </a:rPr>
              <a:t>So, sum of all the categories is equal to number of population:</a:t>
            </a:r>
          </a:p>
          <a:p>
            <a:pPr marL="457200" lvl="1" indent="0">
              <a:buNone/>
            </a:pPr>
            <a:r>
              <a:rPr lang="en-IN" dirty="0">
                <a:latin typeface="Segoe UI"/>
                <a:cs typeface="Segoe UI"/>
              </a:rPr>
              <a:t>                    </a:t>
            </a:r>
          </a:p>
          <a:p>
            <a:pPr marL="457200" lvl="1" indent="0">
              <a:buNone/>
            </a:pPr>
            <a:r>
              <a:rPr lang="en-IN" dirty="0">
                <a:latin typeface="Segoe UI"/>
                <a:cs typeface="Segoe UI"/>
              </a:rPr>
              <a:t>       </a:t>
            </a:r>
            <a:r>
              <a:rPr lang="en-IN" b="1" dirty="0">
                <a:latin typeface="Segoe UI"/>
                <a:cs typeface="Segoe UI"/>
              </a:rPr>
              <a:t>S(t) + I(t) + R(t) = 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02370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5689C-6631-F52D-061E-F9AE5FA71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8"/>
            <a:ext cx="10515600" cy="1325563"/>
          </a:xfrm>
        </p:spPr>
        <p:txBody>
          <a:bodyPr/>
          <a:lstStyle/>
          <a:p>
            <a:r>
              <a:rPr lang="en-US" dirty="0"/>
              <a:t>SIR Model Framework :</a:t>
            </a:r>
          </a:p>
        </p:txBody>
      </p:sp>
      <p:pic>
        <p:nvPicPr>
          <p:cNvPr id="4" name="Content Placeholder 3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F1E4459B-29D0-2BB7-4EA0-8ACDDAB9F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522" y="1208768"/>
            <a:ext cx="8578192" cy="5657622"/>
          </a:xfrm>
        </p:spPr>
      </p:pic>
    </p:spTree>
    <p:extLst>
      <p:ext uri="{BB962C8B-B14F-4D97-AF65-F5344CB8AC3E}">
        <p14:creationId xmlns:p14="http://schemas.microsoft.com/office/powerpoint/2010/main" val="213479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8BBDE-F1E7-B583-4A97-34D062FAE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999744"/>
          </a:xfrm>
        </p:spPr>
        <p:txBody>
          <a:bodyPr>
            <a:normAutofit/>
          </a:bodyPr>
          <a:lstStyle/>
          <a:p>
            <a:r>
              <a:rPr lang="en-IN" dirty="0"/>
              <a:t>Dynamics of SIR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5EE4F-9296-3936-4039-B909F759A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505"/>
            <a:ext cx="10515600" cy="481145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Assumptions: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disease leads to either complete immunity or complete death.</a:t>
            </a:r>
          </a:p>
          <a:p>
            <a:r>
              <a:rPr lang="en-IN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 individual have equal susceptibility to the disease.</a:t>
            </a:r>
          </a:p>
          <a:p>
            <a:r>
              <a:rPr lang="en-IN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Closed population and sufficiently large.</a:t>
            </a:r>
          </a:p>
          <a:p>
            <a:r>
              <a:rPr lang="en-IN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Uses constant infection rate and recovery rate.</a:t>
            </a:r>
          </a:p>
          <a:p>
            <a:pPr marL="0" indent="0">
              <a:buNone/>
            </a:pPr>
            <a:r>
              <a:rPr lang="en-IN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Also refer to </a:t>
            </a:r>
            <a:r>
              <a:rPr lang="en-IN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Kermack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IN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Mckendrick</a:t>
            </a:r>
            <a:r>
              <a:rPr lang="en-IN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model.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68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66DE-5ED3-56BB-B118-20B0DA420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419"/>
          </a:xfrm>
        </p:spPr>
        <p:txBody>
          <a:bodyPr>
            <a:normAutofit/>
          </a:bodyPr>
          <a:lstStyle/>
          <a:p>
            <a:r>
              <a:rPr lang="en-IN" dirty="0"/>
              <a:t>Dynamics of SIR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7747D-E9AF-E513-7EE5-38B2B2C42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848"/>
            <a:ext cx="10515600" cy="4726115"/>
          </a:xfrm>
        </p:spPr>
        <p:txBody>
          <a:bodyPr/>
          <a:lstStyle/>
          <a:p>
            <a:r>
              <a:rPr lang="en-IN" sz="3200" b="1" i="0" u="none" strike="noStrike" dirty="0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can model this by using ordinary Differential Equation (ODE):</a:t>
            </a:r>
          </a:p>
          <a:p>
            <a:pPr marL="0" indent="0">
              <a:buNone/>
            </a:pPr>
            <a:r>
              <a:rPr lang="en-IN" sz="1800" b="1" dirty="0">
                <a:solidFill>
                  <a:srgbClr val="3C4043"/>
                </a:solidFill>
                <a:latin typeface="Arial" panose="020B0604020202020204" pitchFamily="34" charset="0"/>
              </a:rPr>
              <a:t>                                                              Where , </a:t>
            </a:r>
          </a:p>
          <a:p>
            <a:pPr marL="0" indent="0">
              <a:buNone/>
            </a:pPr>
            <a:r>
              <a:rPr lang="en-IN" sz="1800" b="1" dirty="0">
                <a:solidFill>
                  <a:srgbClr val="3C4043"/>
                </a:solidFill>
                <a:latin typeface="Arial" panose="020B0604020202020204" pitchFamily="34" charset="0"/>
              </a:rPr>
              <a:t>                                                                   </a:t>
            </a:r>
            <a:r>
              <a:rPr lang="el-GR" sz="2000" b="1" i="0" u="none" strike="noStrike" dirty="0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2000" dirty="0">
                <a:solidFill>
                  <a:srgbClr val="3C40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en-IN" sz="2000" b="0" i="0" u="none" strike="noStrike" dirty="0">
                <a:solidFill>
                  <a:srgbClr val="3C404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Effective contact rate or transmission rate.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000" dirty="0">
                <a:solidFill>
                  <a:srgbClr val="3C404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</a:t>
            </a:r>
            <a:r>
              <a:rPr lang="en-IN" sz="1800" b="1" i="0" u="none" strike="noStrike" dirty="0">
                <a:solidFill>
                  <a:srgbClr val="3C4043"/>
                </a:solidFill>
                <a:effectLst/>
                <a:latin typeface="Arial" panose="020B0604020202020204" pitchFamily="34" charset="0"/>
              </a:rPr>
              <a:t>𝛾</a:t>
            </a:r>
            <a:r>
              <a:rPr lang="en-IN" sz="1800" dirty="0">
                <a:solidFill>
                  <a:srgbClr val="3C4043"/>
                </a:solidFill>
                <a:latin typeface="Arial" panose="020B0604020202020204" pitchFamily="34" charset="0"/>
              </a:rPr>
              <a:t> is</a:t>
            </a:r>
            <a:r>
              <a:rPr lang="en-IN" sz="1800" b="0" i="0" u="none" strike="noStrike" dirty="0">
                <a:solidFill>
                  <a:srgbClr val="3C4043"/>
                </a:solidFill>
                <a:effectLst/>
                <a:latin typeface="Arial" panose="020B0604020202020204" pitchFamily="34" charset="0"/>
              </a:rPr>
              <a:t> Recovery rate</a:t>
            </a:r>
          </a:p>
          <a:p>
            <a:pPr marL="0" indent="0">
              <a:buNone/>
            </a:pPr>
            <a:r>
              <a:rPr lang="en-IN" sz="1400" dirty="0"/>
              <a:t>                                                                                                                      </a:t>
            </a:r>
            <a:r>
              <a:rPr lang="en-IN" sz="2000" dirty="0"/>
              <a:t>N = S + I + R is the total population</a:t>
            </a:r>
          </a:p>
          <a:p>
            <a:pPr marL="0" indent="0">
              <a:buNone/>
            </a:pPr>
            <a:r>
              <a:rPr lang="en-IN" sz="2000" dirty="0"/>
              <a:t>                                                                                  T is the elapsed time from the start date</a:t>
            </a:r>
            <a:br>
              <a:rPr lang="en-IN" sz="1050" dirty="0"/>
            </a:br>
            <a:br>
              <a:rPr lang="en-IN" sz="1400" dirty="0"/>
            </a:br>
            <a:endParaRPr lang="en-IN" sz="2000" b="1" dirty="0">
              <a:solidFill>
                <a:srgbClr val="3C404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61F902-7A6D-18D0-C67E-2736973FD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9" y="2578830"/>
            <a:ext cx="2486025" cy="206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391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8842</TotalTime>
  <Words>900</Words>
  <Application>Microsoft Macintosh PowerPoint</Application>
  <PresentationFormat>Widescreen</PresentationFormat>
  <Paragraphs>91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Aptos</vt:lpstr>
      <vt:lpstr>Aptos Display</vt:lpstr>
      <vt:lpstr>Arial</vt:lpstr>
      <vt:lpstr>Calibri</vt:lpstr>
      <vt:lpstr>Inter</vt:lpstr>
      <vt:lpstr>Segoe UI</vt:lpstr>
      <vt:lpstr>STIXGeneral-Italic</vt:lpstr>
      <vt:lpstr>STIXGeneral-Regular</vt:lpstr>
      <vt:lpstr>Office Theme</vt:lpstr>
      <vt:lpstr>Epidemic : SIR Model</vt:lpstr>
      <vt:lpstr>CONTENT</vt:lpstr>
      <vt:lpstr>INTRODUCTION</vt:lpstr>
      <vt:lpstr>SIR MODEL</vt:lpstr>
      <vt:lpstr>SIR MODEL</vt:lpstr>
      <vt:lpstr>Assumption of SIR model</vt:lpstr>
      <vt:lpstr>SIR Model Framework :</vt:lpstr>
      <vt:lpstr>Dynamics of SIR model</vt:lpstr>
      <vt:lpstr>Dynamics of SIR model</vt:lpstr>
      <vt:lpstr>REPRODUCTION NUMBER</vt:lpstr>
      <vt:lpstr>PowerPoint Presentation</vt:lpstr>
      <vt:lpstr>Flowchart</vt:lpstr>
      <vt:lpstr>Modelling</vt:lpstr>
      <vt:lpstr>Modelling</vt:lpstr>
      <vt:lpstr>Modelling</vt:lpstr>
      <vt:lpstr>Modelling</vt:lpstr>
      <vt:lpstr>Modelling</vt:lpstr>
      <vt:lpstr>Modelling</vt:lpstr>
      <vt:lpstr>PowerPoint Presentation</vt:lpstr>
      <vt:lpstr>PowerPoint Presentation</vt:lpstr>
      <vt:lpstr>Dataset</vt:lpstr>
      <vt:lpstr>PowerPoint Presentation</vt:lpstr>
      <vt:lpstr>PowerPoint Presentation</vt:lpstr>
      <vt:lpstr> Running the Model using Dataset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Running the Model using Dataset</vt:lpstr>
      <vt:lpstr>PowerPoint Presentation</vt:lpstr>
      <vt:lpstr>PowerPoint Presentation</vt:lpstr>
      <vt:lpstr>Running the Model using Dataset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Epidemic : SIR Model</dc:title>
  <dc:creator>SC23M008-SOHAIL ANSARI MD 2023-MTECH-MACLCOMP</dc:creator>
  <cp:lastModifiedBy>MD SOHAIL ANSARI</cp:lastModifiedBy>
  <cp:revision>200</cp:revision>
  <dcterms:created xsi:type="dcterms:W3CDTF">2024-05-13T19:30:49Z</dcterms:created>
  <dcterms:modified xsi:type="dcterms:W3CDTF">2025-05-11T14:51:29Z</dcterms:modified>
</cp:coreProperties>
</file>